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6"/>
  </p:sldMasterIdLst>
  <p:notesMasterIdLst>
    <p:notesMasterId r:id="rId28"/>
  </p:notesMasterIdLst>
  <p:sldIdLst>
    <p:sldId id="332" r:id="rId7"/>
    <p:sldId id="333" r:id="rId8"/>
    <p:sldId id="330" r:id="rId9"/>
    <p:sldId id="334" r:id="rId10"/>
    <p:sldId id="336" r:id="rId11"/>
    <p:sldId id="354" r:id="rId12"/>
    <p:sldId id="341" r:id="rId13"/>
    <p:sldId id="343" r:id="rId14"/>
    <p:sldId id="345" r:id="rId15"/>
    <p:sldId id="347" r:id="rId16"/>
    <p:sldId id="348" r:id="rId17"/>
    <p:sldId id="346" r:id="rId18"/>
    <p:sldId id="349" r:id="rId19"/>
    <p:sldId id="350" r:id="rId20"/>
    <p:sldId id="340" r:id="rId21"/>
    <p:sldId id="353" r:id="rId22"/>
    <p:sldId id="351" r:id="rId23"/>
    <p:sldId id="352" r:id="rId24"/>
    <p:sldId id="342" r:id="rId25"/>
    <p:sldId id="338" r:id="rId26"/>
    <p:sldId id="339" r:id="rId27"/>
  </p:sldIdLst>
  <p:sldSz cx="10969625" cy="6170613"/>
  <p:notesSz cx="6858000" cy="9144000"/>
  <p:custDataLst>
    <p:tags r:id="rId29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A0B9"/>
    <a:srgbClr val="999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AD6928-9E4F-428E-BD83-91CFC60E1698}" v="187" dt="2024-03-18T06:33:09.9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6357" autoAdjust="0"/>
  </p:normalViewPr>
  <p:slideViewPr>
    <p:cSldViewPr snapToGrid="0">
      <p:cViewPr>
        <p:scale>
          <a:sx n="50" d="100"/>
          <a:sy n="50" d="100"/>
        </p:scale>
        <p:origin x="2208" y="9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35" Type="http://schemas.microsoft.com/office/2016/11/relationships/changesInfo" Target="changesInfos/changesInfo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azirev Pavel (RBBG/ENG64)" userId="S::kap1sf@bosch.com::6365cbc8-2335-43a9-8f43-3fd4ec535870" providerId="AD" clId="Web-{87AD6928-9E4F-428E-BD83-91CFC60E1698}"/>
    <pc:docChg chg="modSld">
      <pc:chgData name="Kanazirev Pavel (RBBG/ENG64)" userId="S::kap1sf@bosch.com::6365cbc8-2335-43a9-8f43-3fd4ec535870" providerId="AD" clId="Web-{87AD6928-9E4F-428E-BD83-91CFC60E1698}" dt="2024-03-18T06:33:09.923" v="183" actId="14100"/>
      <pc:docMkLst>
        <pc:docMk/>
      </pc:docMkLst>
      <pc:sldChg chg="addSp delSp modSp">
        <pc:chgData name="Kanazirev Pavel (RBBG/ENG64)" userId="S::kap1sf@bosch.com::6365cbc8-2335-43a9-8f43-3fd4ec535870" providerId="AD" clId="Web-{87AD6928-9E4F-428E-BD83-91CFC60E1698}" dt="2024-03-18T06:33:09.923" v="183" actId="14100"/>
        <pc:sldMkLst>
          <pc:docMk/>
          <pc:sldMk cId="2690295005" sldId="329"/>
        </pc:sldMkLst>
        <pc:spChg chg="add del mod">
          <ac:chgData name="Kanazirev Pavel (RBBG/ENG64)" userId="S::kap1sf@bosch.com::6365cbc8-2335-43a9-8f43-3fd4ec535870" providerId="AD" clId="Web-{87AD6928-9E4F-428E-BD83-91CFC60E1698}" dt="2024-03-18T06:22:34.428" v="25"/>
          <ac:spMkLst>
            <pc:docMk/>
            <pc:sldMk cId="2690295005" sldId="329"/>
            <ac:spMk id="4" creationId="{D78D827A-62D5-2102-64CB-DF23312220E3}"/>
          </ac:spMkLst>
        </pc:spChg>
        <pc:spChg chg="add mod">
          <ac:chgData name="Kanazirev Pavel (RBBG/ENG64)" userId="S::kap1sf@bosch.com::6365cbc8-2335-43a9-8f43-3fd4ec535870" providerId="AD" clId="Web-{87AD6928-9E4F-428E-BD83-91CFC60E1698}" dt="2024-03-18T06:32:14.468" v="182" actId="14100"/>
          <ac:spMkLst>
            <pc:docMk/>
            <pc:sldMk cId="2690295005" sldId="329"/>
            <ac:spMk id="5" creationId="{D6B53633-2193-BBBA-757E-098365CAC692}"/>
          </ac:spMkLst>
        </pc:spChg>
        <pc:spChg chg="mod">
          <ac:chgData name="Kanazirev Pavel (RBBG/ENG64)" userId="S::kap1sf@bosch.com::6365cbc8-2335-43a9-8f43-3fd4ec535870" providerId="AD" clId="Web-{87AD6928-9E4F-428E-BD83-91CFC60E1698}" dt="2024-03-18T06:33:09.923" v="183" actId="14100"/>
          <ac:spMkLst>
            <pc:docMk/>
            <pc:sldMk cId="2690295005" sldId="329"/>
            <ac:spMk id="7" creationId="{AF6B36AC-F9E3-6565-8FFF-3D4F2435A65D}"/>
          </ac:spMkLst>
        </pc:spChg>
        <pc:spChg chg="mod">
          <ac:chgData name="Kanazirev Pavel (RBBG/ENG64)" userId="S::kap1sf@bosch.com::6365cbc8-2335-43a9-8f43-3fd4ec535870" providerId="AD" clId="Web-{87AD6928-9E4F-428E-BD83-91CFC60E1698}" dt="2024-03-18T06:30:30.589" v="141" actId="14100"/>
          <ac:spMkLst>
            <pc:docMk/>
            <pc:sldMk cId="2690295005" sldId="329"/>
            <ac:spMk id="16" creationId="{952230E9-6322-C3F0-CF08-6B1EB121A6E7}"/>
          </ac:spMkLst>
        </pc:spChg>
        <pc:graphicFrameChg chg="add del">
          <ac:chgData name="Kanazirev Pavel (RBBG/ENG64)" userId="S::kap1sf@bosch.com::6365cbc8-2335-43a9-8f43-3fd4ec535870" providerId="AD" clId="Web-{87AD6928-9E4F-428E-BD83-91CFC60E1698}" dt="2024-03-18T06:22:11.943" v="19"/>
          <ac:graphicFrameMkLst>
            <pc:docMk/>
            <pc:sldMk cId="2690295005" sldId="329"/>
            <ac:graphicFrameMk id="3" creationId="{DCA19BFB-9A2C-F614-7151-0E1AFD32B1C5}"/>
          </ac:graphicFrameMkLst>
        </pc:graphicFrameChg>
        <pc:picChg chg="mod">
          <ac:chgData name="Kanazirev Pavel (RBBG/ENG64)" userId="S::kap1sf@bosch.com::6365cbc8-2335-43a9-8f43-3fd4ec535870" providerId="AD" clId="Web-{87AD6928-9E4F-428E-BD83-91CFC60E1698}" dt="2024-03-18T06:21:09.628" v="8" actId="14100"/>
          <ac:picMkLst>
            <pc:docMk/>
            <pc:sldMk cId="2690295005" sldId="329"/>
            <ac:picMk id="10" creationId="{ECFD443B-E43C-97F8-FEBB-0735E7399FD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1A65F7-CBCB-464F-B2BF-EB6B406D813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A97430F-A9C1-4D0B-8820-BC3E2EFA6867}">
      <dgm:prSet phldrT="[Text]"/>
      <dgm:spPr/>
      <dgm:t>
        <a:bodyPr/>
        <a:lstStyle/>
        <a:p>
          <a:r>
            <a:rPr lang="en-US" dirty="0" smtClean="0"/>
            <a:t>Measure </a:t>
          </a:r>
          <a:endParaRPr lang="en-GB" dirty="0"/>
        </a:p>
      </dgm:t>
    </dgm:pt>
    <dgm:pt modelId="{34C833A2-0814-4398-9477-711F9A5E9B9F}" type="parTrans" cxnId="{1A6A3B6F-A4BE-4228-9785-F4D28CA50A19}">
      <dgm:prSet/>
      <dgm:spPr/>
      <dgm:t>
        <a:bodyPr/>
        <a:lstStyle/>
        <a:p>
          <a:endParaRPr lang="en-GB"/>
        </a:p>
      </dgm:t>
    </dgm:pt>
    <dgm:pt modelId="{89800407-A5A9-4098-9666-551B8AE9A631}" type="sibTrans" cxnId="{1A6A3B6F-A4BE-4228-9785-F4D28CA50A19}">
      <dgm:prSet/>
      <dgm:spPr/>
      <dgm:t>
        <a:bodyPr/>
        <a:lstStyle/>
        <a:p>
          <a:endParaRPr lang="en-GB"/>
        </a:p>
      </dgm:t>
    </dgm:pt>
    <dgm:pt modelId="{14A2AD7C-5E37-4C0E-A771-6D48099FD75C}">
      <dgm:prSet phldrT="[Text]"/>
      <dgm:spPr/>
      <dgm:t>
        <a:bodyPr/>
        <a:lstStyle/>
        <a:p>
          <a:r>
            <a:rPr lang="en-US" dirty="0" smtClean="0"/>
            <a:t>P</a:t>
          </a:r>
          <a:r>
            <a:rPr lang="en-GB" dirty="0" err="1" smtClean="0"/>
            <a:t>rocessing</a:t>
          </a:r>
          <a:endParaRPr lang="en-GB" dirty="0"/>
        </a:p>
      </dgm:t>
    </dgm:pt>
    <dgm:pt modelId="{9C823B2B-1572-4414-997B-FD3E272597A7}" type="parTrans" cxnId="{F4A1D511-18AC-4E29-92ED-55448F9C7945}">
      <dgm:prSet/>
      <dgm:spPr/>
      <dgm:t>
        <a:bodyPr/>
        <a:lstStyle/>
        <a:p>
          <a:endParaRPr lang="en-GB"/>
        </a:p>
      </dgm:t>
    </dgm:pt>
    <dgm:pt modelId="{764A7CF3-D023-422C-ABCA-1923010719C4}" type="sibTrans" cxnId="{F4A1D511-18AC-4E29-92ED-55448F9C7945}">
      <dgm:prSet/>
      <dgm:spPr/>
      <dgm:t>
        <a:bodyPr/>
        <a:lstStyle/>
        <a:p>
          <a:endParaRPr lang="en-GB"/>
        </a:p>
      </dgm:t>
    </dgm:pt>
    <dgm:pt modelId="{50ED1EA8-D6AE-4D82-ADF6-8FD8B5DC7EC5}">
      <dgm:prSet phldrT="[Text]"/>
      <dgm:spPr/>
      <dgm:t>
        <a:bodyPr/>
        <a:lstStyle/>
        <a:p>
          <a:r>
            <a:rPr lang="en-US" dirty="0" smtClean="0"/>
            <a:t>Display</a:t>
          </a:r>
          <a:endParaRPr lang="en-GB" dirty="0"/>
        </a:p>
      </dgm:t>
    </dgm:pt>
    <dgm:pt modelId="{0A8B4B38-2313-4AF1-BB6F-FE377EA19F25}" type="parTrans" cxnId="{8C375C16-5BD8-46F4-84FE-40F604DC8A88}">
      <dgm:prSet/>
      <dgm:spPr/>
      <dgm:t>
        <a:bodyPr/>
        <a:lstStyle/>
        <a:p>
          <a:endParaRPr lang="en-GB"/>
        </a:p>
      </dgm:t>
    </dgm:pt>
    <dgm:pt modelId="{70E89F2C-502F-48CE-A3F5-AED4FDFAD8E1}" type="sibTrans" cxnId="{8C375C16-5BD8-46F4-84FE-40F604DC8A88}">
      <dgm:prSet/>
      <dgm:spPr/>
      <dgm:t>
        <a:bodyPr/>
        <a:lstStyle/>
        <a:p>
          <a:endParaRPr lang="en-GB"/>
        </a:p>
      </dgm:t>
    </dgm:pt>
    <dgm:pt modelId="{35F8EB1D-BE5B-4D53-925A-28A736DD6D4C}" type="pres">
      <dgm:prSet presAssocID="{551A65F7-CBCB-464F-B2BF-EB6B406D8134}" presName="Name0" presStyleCnt="0">
        <dgm:presLayoutVars>
          <dgm:dir/>
          <dgm:resizeHandles val="exact"/>
        </dgm:presLayoutVars>
      </dgm:prSet>
      <dgm:spPr/>
    </dgm:pt>
    <dgm:pt modelId="{4E00A98A-037B-4BFC-89E1-A017326EA305}" type="pres">
      <dgm:prSet presAssocID="{3A97430F-A9C1-4D0B-8820-BC3E2EFA686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DEA2422-7D12-44DF-AFF0-F32CB32ACA10}" type="pres">
      <dgm:prSet presAssocID="{89800407-A5A9-4098-9666-551B8AE9A631}" presName="sibTrans" presStyleLbl="sibTrans2D1" presStyleIdx="0" presStyleCnt="2"/>
      <dgm:spPr/>
    </dgm:pt>
    <dgm:pt modelId="{5688809C-89CB-4AE5-A55E-C1669E99BA8E}" type="pres">
      <dgm:prSet presAssocID="{89800407-A5A9-4098-9666-551B8AE9A631}" presName="connectorText" presStyleLbl="sibTrans2D1" presStyleIdx="0" presStyleCnt="2"/>
      <dgm:spPr/>
    </dgm:pt>
    <dgm:pt modelId="{4E539FBA-557E-44FB-AD22-AF6FD472BEA9}" type="pres">
      <dgm:prSet presAssocID="{14A2AD7C-5E37-4C0E-A771-6D48099FD75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9E715CE-EE46-44C9-A17B-E4B63738AAF9}" type="pres">
      <dgm:prSet presAssocID="{764A7CF3-D023-422C-ABCA-1923010719C4}" presName="sibTrans" presStyleLbl="sibTrans2D1" presStyleIdx="1" presStyleCnt="2"/>
      <dgm:spPr/>
    </dgm:pt>
    <dgm:pt modelId="{B4E6F7A8-E668-4D58-96D2-9DA37DE05C45}" type="pres">
      <dgm:prSet presAssocID="{764A7CF3-D023-422C-ABCA-1923010719C4}" presName="connectorText" presStyleLbl="sibTrans2D1" presStyleIdx="1" presStyleCnt="2"/>
      <dgm:spPr/>
    </dgm:pt>
    <dgm:pt modelId="{AB49CEAC-9AEC-4B02-A529-10B6799CE075}" type="pres">
      <dgm:prSet presAssocID="{50ED1EA8-D6AE-4D82-ADF6-8FD8B5DC7EC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4A1D511-18AC-4E29-92ED-55448F9C7945}" srcId="{551A65F7-CBCB-464F-B2BF-EB6B406D8134}" destId="{14A2AD7C-5E37-4C0E-A771-6D48099FD75C}" srcOrd="1" destOrd="0" parTransId="{9C823B2B-1572-4414-997B-FD3E272597A7}" sibTransId="{764A7CF3-D023-422C-ABCA-1923010719C4}"/>
    <dgm:cxn modelId="{F6EFBD98-F37A-4A0F-8022-6A8B75FD097E}" type="presOf" srcId="{89800407-A5A9-4098-9666-551B8AE9A631}" destId="{9DEA2422-7D12-44DF-AFF0-F32CB32ACA10}" srcOrd="0" destOrd="0" presId="urn:microsoft.com/office/officeart/2005/8/layout/process1"/>
    <dgm:cxn modelId="{F48934E5-6BDA-4BEC-BE61-0B9D7FC3F2EA}" type="presOf" srcId="{89800407-A5A9-4098-9666-551B8AE9A631}" destId="{5688809C-89CB-4AE5-A55E-C1669E99BA8E}" srcOrd="1" destOrd="0" presId="urn:microsoft.com/office/officeart/2005/8/layout/process1"/>
    <dgm:cxn modelId="{62826CBE-BCED-427E-8A33-B3E92BE945CF}" type="presOf" srcId="{551A65F7-CBCB-464F-B2BF-EB6B406D8134}" destId="{35F8EB1D-BE5B-4D53-925A-28A736DD6D4C}" srcOrd="0" destOrd="0" presId="urn:microsoft.com/office/officeart/2005/8/layout/process1"/>
    <dgm:cxn modelId="{8C375C16-5BD8-46F4-84FE-40F604DC8A88}" srcId="{551A65F7-CBCB-464F-B2BF-EB6B406D8134}" destId="{50ED1EA8-D6AE-4D82-ADF6-8FD8B5DC7EC5}" srcOrd="2" destOrd="0" parTransId="{0A8B4B38-2313-4AF1-BB6F-FE377EA19F25}" sibTransId="{70E89F2C-502F-48CE-A3F5-AED4FDFAD8E1}"/>
    <dgm:cxn modelId="{A2F7F049-4DD6-439C-A484-2271C4EB89DD}" type="presOf" srcId="{764A7CF3-D023-422C-ABCA-1923010719C4}" destId="{B4E6F7A8-E668-4D58-96D2-9DA37DE05C45}" srcOrd="1" destOrd="0" presId="urn:microsoft.com/office/officeart/2005/8/layout/process1"/>
    <dgm:cxn modelId="{76ACD58D-0297-465C-97E9-C56A6967DA7F}" type="presOf" srcId="{764A7CF3-D023-422C-ABCA-1923010719C4}" destId="{F9E715CE-EE46-44C9-A17B-E4B63738AAF9}" srcOrd="0" destOrd="0" presId="urn:microsoft.com/office/officeart/2005/8/layout/process1"/>
    <dgm:cxn modelId="{DFC463BF-1D69-4DE1-9DD3-B4477AE491F4}" type="presOf" srcId="{3A97430F-A9C1-4D0B-8820-BC3E2EFA6867}" destId="{4E00A98A-037B-4BFC-89E1-A017326EA305}" srcOrd="0" destOrd="0" presId="urn:microsoft.com/office/officeart/2005/8/layout/process1"/>
    <dgm:cxn modelId="{EBF83073-B943-4603-A334-7909C892A678}" type="presOf" srcId="{14A2AD7C-5E37-4C0E-A771-6D48099FD75C}" destId="{4E539FBA-557E-44FB-AD22-AF6FD472BEA9}" srcOrd="0" destOrd="0" presId="urn:microsoft.com/office/officeart/2005/8/layout/process1"/>
    <dgm:cxn modelId="{06D1EB68-EFA2-419D-B361-17F738164618}" type="presOf" srcId="{50ED1EA8-D6AE-4D82-ADF6-8FD8B5DC7EC5}" destId="{AB49CEAC-9AEC-4B02-A529-10B6799CE075}" srcOrd="0" destOrd="0" presId="urn:microsoft.com/office/officeart/2005/8/layout/process1"/>
    <dgm:cxn modelId="{1A6A3B6F-A4BE-4228-9785-F4D28CA50A19}" srcId="{551A65F7-CBCB-464F-B2BF-EB6B406D8134}" destId="{3A97430F-A9C1-4D0B-8820-BC3E2EFA6867}" srcOrd="0" destOrd="0" parTransId="{34C833A2-0814-4398-9477-711F9A5E9B9F}" sibTransId="{89800407-A5A9-4098-9666-551B8AE9A631}"/>
    <dgm:cxn modelId="{A15A3280-7D43-480F-B036-DD5E04B0112D}" type="presParOf" srcId="{35F8EB1D-BE5B-4D53-925A-28A736DD6D4C}" destId="{4E00A98A-037B-4BFC-89E1-A017326EA305}" srcOrd="0" destOrd="0" presId="urn:microsoft.com/office/officeart/2005/8/layout/process1"/>
    <dgm:cxn modelId="{23558EF5-4C71-42AD-ADEB-E93F9060A1A2}" type="presParOf" srcId="{35F8EB1D-BE5B-4D53-925A-28A736DD6D4C}" destId="{9DEA2422-7D12-44DF-AFF0-F32CB32ACA10}" srcOrd="1" destOrd="0" presId="urn:microsoft.com/office/officeart/2005/8/layout/process1"/>
    <dgm:cxn modelId="{82B38268-136A-4AF3-8E7E-F55D44F2A54F}" type="presParOf" srcId="{9DEA2422-7D12-44DF-AFF0-F32CB32ACA10}" destId="{5688809C-89CB-4AE5-A55E-C1669E99BA8E}" srcOrd="0" destOrd="0" presId="urn:microsoft.com/office/officeart/2005/8/layout/process1"/>
    <dgm:cxn modelId="{44A590AD-CD07-4920-B7C6-557B03FBCF2D}" type="presParOf" srcId="{35F8EB1D-BE5B-4D53-925A-28A736DD6D4C}" destId="{4E539FBA-557E-44FB-AD22-AF6FD472BEA9}" srcOrd="2" destOrd="0" presId="urn:microsoft.com/office/officeart/2005/8/layout/process1"/>
    <dgm:cxn modelId="{0046F5BD-EABC-4216-B35F-5346FB5E27B7}" type="presParOf" srcId="{35F8EB1D-BE5B-4D53-925A-28A736DD6D4C}" destId="{F9E715CE-EE46-44C9-A17B-E4B63738AAF9}" srcOrd="3" destOrd="0" presId="urn:microsoft.com/office/officeart/2005/8/layout/process1"/>
    <dgm:cxn modelId="{543CE668-0872-4901-9B2A-AEEB4D89F85D}" type="presParOf" srcId="{F9E715CE-EE46-44C9-A17B-E4B63738AAF9}" destId="{B4E6F7A8-E668-4D58-96D2-9DA37DE05C45}" srcOrd="0" destOrd="0" presId="urn:microsoft.com/office/officeart/2005/8/layout/process1"/>
    <dgm:cxn modelId="{313FE5A5-8C4B-4A29-91DB-E9D82D58DB57}" type="presParOf" srcId="{35F8EB1D-BE5B-4D53-925A-28A736DD6D4C}" destId="{AB49CEAC-9AEC-4B02-A529-10B6799CE07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00A98A-037B-4BFC-89E1-A017326EA305}">
      <dsp:nvSpPr>
        <dsp:cNvPr id="0" name=""/>
        <dsp:cNvSpPr/>
      </dsp:nvSpPr>
      <dsp:spPr>
        <a:xfrm>
          <a:off x="8130" y="1461760"/>
          <a:ext cx="2430110" cy="14580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Measure </a:t>
          </a:r>
          <a:endParaRPr lang="en-GB" sz="3300" kern="1200" dirty="0"/>
        </a:p>
      </dsp:txBody>
      <dsp:txXfrm>
        <a:off x="50835" y="1504465"/>
        <a:ext cx="2344700" cy="1372656"/>
      </dsp:txXfrm>
    </dsp:sp>
    <dsp:sp modelId="{9DEA2422-7D12-44DF-AFF0-F32CB32ACA10}">
      <dsp:nvSpPr>
        <dsp:cNvPr id="0" name=""/>
        <dsp:cNvSpPr/>
      </dsp:nvSpPr>
      <dsp:spPr>
        <a:xfrm>
          <a:off x="2681251" y="1889460"/>
          <a:ext cx="515183" cy="6026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600" kern="1200"/>
        </a:p>
      </dsp:txBody>
      <dsp:txXfrm>
        <a:off x="2681251" y="2009993"/>
        <a:ext cx="360628" cy="361601"/>
      </dsp:txXfrm>
    </dsp:sp>
    <dsp:sp modelId="{4E539FBA-557E-44FB-AD22-AF6FD472BEA9}">
      <dsp:nvSpPr>
        <dsp:cNvPr id="0" name=""/>
        <dsp:cNvSpPr/>
      </dsp:nvSpPr>
      <dsp:spPr>
        <a:xfrm>
          <a:off x="3410284" y="1461760"/>
          <a:ext cx="2430110" cy="14580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</a:t>
          </a:r>
          <a:r>
            <a:rPr lang="en-GB" sz="3300" kern="1200" dirty="0" err="1" smtClean="0"/>
            <a:t>rocessing</a:t>
          </a:r>
          <a:endParaRPr lang="en-GB" sz="3300" kern="1200" dirty="0"/>
        </a:p>
      </dsp:txBody>
      <dsp:txXfrm>
        <a:off x="3452989" y="1504465"/>
        <a:ext cx="2344700" cy="1372656"/>
      </dsp:txXfrm>
    </dsp:sp>
    <dsp:sp modelId="{F9E715CE-EE46-44C9-A17B-E4B63738AAF9}">
      <dsp:nvSpPr>
        <dsp:cNvPr id="0" name=""/>
        <dsp:cNvSpPr/>
      </dsp:nvSpPr>
      <dsp:spPr>
        <a:xfrm>
          <a:off x="6083405" y="1889460"/>
          <a:ext cx="515183" cy="6026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600" kern="1200"/>
        </a:p>
      </dsp:txBody>
      <dsp:txXfrm>
        <a:off x="6083405" y="2009993"/>
        <a:ext cx="360628" cy="361601"/>
      </dsp:txXfrm>
    </dsp:sp>
    <dsp:sp modelId="{AB49CEAC-9AEC-4B02-A529-10B6799CE075}">
      <dsp:nvSpPr>
        <dsp:cNvPr id="0" name=""/>
        <dsp:cNvSpPr/>
      </dsp:nvSpPr>
      <dsp:spPr>
        <a:xfrm>
          <a:off x="6812438" y="1461760"/>
          <a:ext cx="2430110" cy="14580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Display</a:t>
          </a:r>
          <a:endParaRPr lang="en-GB" sz="3300" kern="1200" dirty="0"/>
        </a:p>
      </dsp:txBody>
      <dsp:txXfrm>
        <a:off x="6855143" y="1504465"/>
        <a:ext cx="2344700" cy="1372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24.04.2024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.xml"/><Relationship Id="rId7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7.xml"/><Relationship Id="rId7" Type="http://schemas.openxmlformats.org/officeDocument/2006/relationships/image" Target="../media/image1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0.xml"/><Relationship Id="rId7" Type="http://schemas.openxmlformats.org/officeDocument/2006/relationships/image" Target="../media/image12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3.xml"/><Relationship Id="rId7" Type="http://schemas.openxmlformats.org/officeDocument/2006/relationships/image" Target="../media/image1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21.pn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2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6.xml"/><Relationship Id="rId7" Type="http://schemas.openxmlformats.org/officeDocument/2006/relationships/image" Target="../media/image12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23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19.xml"/><Relationship Id="rId7" Type="http://schemas.openxmlformats.org/officeDocument/2006/relationships/image" Target="../media/image12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27.pn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=""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=""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234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>
          <p15:clr>
            <a:srgbClr val="FBAE40"/>
          </p15:clr>
        </p15:guide>
        <p15:guide id="2" pos="6185">
          <p15:clr>
            <a:srgbClr val="FBAE40"/>
          </p15:clr>
        </p15:guide>
        <p15:guide id="3" orient="horz" pos="1290">
          <p15:clr>
            <a:srgbClr val="FBAE40"/>
          </p15:clr>
        </p15:guide>
        <p15:guide id="4" orient="horz" pos="2590">
          <p15:clr>
            <a:srgbClr val="FBAE40"/>
          </p15:clr>
        </p15:guide>
        <p15:guide id="5" orient="horz" pos="2664">
          <p15:clr>
            <a:srgbClr val="FBAE40"/>
          </p15:clr>
        </p15:guide>
        <p15:guide id="6" orient="horz" pos="347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=""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=""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=""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144119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pos="2126">
          <p15:clr>
            <a:srgbClr val="FBAE40"/>
          </p15:clr>
        </p15:guide>
        <p15:guide id="9" pos="2455">
          <p15:clr>
            <a:srgbClr val="FBAE40"/>
          </p15:clr>
        </p15:guide>
        <p15:guide id="10" pos="4453">
          <p15:clr>
            <a:srgbClr val="FBAE40"/>
          </p15:clr>
        </p15:guide>
        <p15:guide id="11" pos="478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=""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=""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948925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pos="1731">
          <p15:clr>
            <a:srgbClr val="FBAE40"/>
          </p15:clr>
        </p15:guide>
        <p15:guide id="9" pos="1810">
          <p15:clr>
            <a:srgbClr val="FBAE40"/>
          </p15:clr>
        </p15:guide>
        <p15:guide id="10" pos="3417">
          <p15:clr>
            <a:srgbClr val="FBAE40"/>
          </p15:clr>
        </p15:guide>
        <p15:guide id="11" pos="3495">
          <p15:clr>
            <a:srgbClr val="FBAE40"/>
          </p15:clr>
        </p15:guide>
        <p15:guide id="12" pos="5098">
          <p15:clr>
            <a:srgbClr val="FBAE40"/>
          </p15:clr>
        </p15:guide>
        <p15:guide id="13" pos="517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=""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=""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678273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orient="horz" pos="2113">
          <p15:clr>
            <a:srgbClr val="FBAE40"/>
          </p15:clr>
        </p15:guide>
        <p15:guide id="9" orient="horz" pos="21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=""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=""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940461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orient="horz" pos="2113">
          <p15:clr>
            <a:srgbClr val="FBAE40"/>
          </p15:clr>
        </p15:guide>
        <p15:guide id="9" orient="horz" pos="2192">
          <p15:clr>
            <a:srgbClr val="FBAE40"/>
          </p15:clr>
        </p15:guide>
        <p15:guide id="10" pos="3225">
          <p15:clr>
            <a:srgbClr val="FBAE40"/>
          </p15:clr>
        </p15:guide>
        <p15:guide id="11" pos="368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=""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=""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854661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pos="2126">
          <p15:clr>
            <a:srgbClr val="FBAE40"/>
          </p15:clr>
        </p15:guide>
        <p15:guide id="9" pos="2457">
          <p15:clr>
            <a:srgbClr val="FBAE40"/>
          </p15:clr>
        </p15:guide>
        <p15:guide id="10" pos="4453">
          <p15:clr>
            <a:srgbClr val="FBAE40"/>
          </p15:clr>
        </p15:guide>
        <p15:guide id="11" pos="4782">
          <p15:clr>
            <a:srgbClr val="FBAE40"/>
          </p15:clr>
        </p15:guide>
        <p15:guide id="12" orient="horz" pos="2113">
          <p15:clr>
            <a:srgbClr val="FBAE40"/>
          </p15:clr>
        </p15:guide>
        <p15:guide id="13" orient="horz" pos="219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=""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=""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=""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=""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306818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orient="horz" pos="2113">
          <p15:clr>
            <a:srgbClr val="FBAE40"/>
          </p15:clr>
        </p15:guide>
        <p15:guide id="9" orient="horz" pos="2192">
          <p15:clr>
            <a:srgbClr val="FBAE40"/>
          </p15:clr>
        </p15:guide>
        <p15:guide id="10" pos="1731">
          <p15:clr>
            <a:srgbClr val="FBAE40"/>
          </p15:clr>
        </p15:guide>
        <p15:guide id="11" pos="1810">
          <p15:clr>
            <a:srgbClr val="FBAE40"/>
          </p15:clr>
        </p15:guide>
        <p15:guide id="12" pos="3416">
          <p15:clr>
            <a:srgbClr val="FBAE40"/>
          </p15:clr>
        </p15:guide>
        <p15:guide id="13" pos="3497">
          <p15:clr>
            <a:srgbClr val="FBAE40"/>
          </p15:clr>
        </p15:guide>
        <p15:guide id="14" pos="5098">
          <p15:clr>
            <a:srgbClr val="FBAE40"/>
          </p15:clr>
        </p15:guide>
        <p15:guide id="15" pos="51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=""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633915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7" orient="horz" pos="348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General Career Camp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=""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=""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=""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=""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F2E4E6F-972F-7A63-96ED-987E7EC9F22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150" y="257811"/>
            <a:ext cx="1258850" cy="4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67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. General Career Camp Logo_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=""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=""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BBB66BE-E207-1302-796B-CD78C84E4B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150" y="257811"/>
            <a:ext cx="1258850" cy="4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62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pos="3225">
          <p15:clr>
            <a:srgbClr val="FBAE40"/>
          </p15:clr>
        </p15:guide>
        <p15:guide id="9" pos="368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. Steam 1: C+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=""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=""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=""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=""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536EE47-2262-48E1-85E7-6EB07DB2E5A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62" y="276012"/>
            <a:ext cx="1258850" cy="44245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379E7AFE-67FD-3E87-07E2-68C50E6F5578}"/>
              </a:ext>
            </a:extLst>
          </p:cNvPr>
          <p:cNvGrpSpPr/>
          <p:nvPr userDrawn="1"/>
        </p:nvGrpSpPr>
        <p:grpSpPr>
          <a:xfrm>
            <a:off x="268901" y="4938053"/>
            <a:ext cx="1902488" cy="508132"/>
            <a:chOff x="268901" y="4938053"/>
            <a:chExt cx="1902488" cy="508132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EF8994B7-FB70-7292-6B20-CA309A273A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64" b="6140"/>
            <a:stretch/>
          </p:blipFill>
          <p:spPr>
            <a:xfrm>
              <a:off x="544046" y="5122334"/>
              <a:ext cx="1627343" cy="32385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2750D968-A102-C2D6-8E54-E1F4C3E299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01" y="4938053"/>
              <a:ext cx="390132" cy="38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650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=""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=""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222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>
          <p15:clr>
            <a:srgbClr val="FBAE40"/>
          </p15:clr>
        </p15:guide>
        <p15:guide id="2" pos="6491">
          <p15:clr>
            <a:srgbClr val="FBAE40"/>
          </p15:clr>
        </p15:guide>
        <p15:guide id="3" orient="horz" pos="2088">
          <p15:clr>
            <a:srgbClr val="FBAE40"/>
          </p15:clr>
        </p15:guide>
        <p15:guide id="4" orient="horz" pos="2014">
          <p15:clr>
            <a:srgbClr val="FBAE40"/>
          </p15:clr>
        </p15:guide>
        <p15:guide id="5" orient="horz" pos="34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Steam 1: C++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=""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=""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=""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=""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7526A91-2361-F648-414C-80BB5B37184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0114" y="268941"/>
            <a:ext cx="1289886" cy="45335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52336C25-3BFD-E8E0-6FCE-D312C3526E2A}"/>
              </a:ext>
            </a:extLst>
          </p:cNvPr>
          <p:cNvGrpSpPr/>
          <p:nvPr userDrawn="1"/>
        </p:nvGrpSpPr>
        <p:grpSpPr>
          <a:xfrm>
            <a:off x="268901" y="4938053"/>
            <a:ext cx="1902488" cy="508132"/>
            <a:chOff x="268901" y="4938053"/>
            <a:chExt cx="1902488" cy="508132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D3B01292-399B-041D-6575-B0049ABD578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64" b="6140"/>
            <a:stretch/>
          </p:blipFill>
          <p:spPr>
            <a:xfrm>
              <a:off x="544046" y="5122334"/>
              <a:ext cx="1627343" cy="32385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C10DC720-2A4A-9E00-BE30-FD088D9438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01" y="4938053"/>
              <a:ext cx="390132" cy="38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353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. Stream 1: C++ _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=""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0426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=""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974154C-E728-8C5E-087F-AE60A972B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0368" y="260644"/>
            <a:ext cx="1233012" cy="43336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F1365D80-8E76-5474-58E6-D1C7BDB53C89}"/>
              </a:ext>
            </a:extLst>
          </p:cNvPr>
          <p:cNvGrpSpPr/>
          <p:nvPr userDrawn="1"/>
        </p:nvGrpSpPr>
        <p:grpSpPr>
          <a:xfrm>
            <a:off x="268901" y="4938053"/>
            <a:ext cx="1902488" cy="508132"/>
            <a:chOff x="268901" y="4938053"/>
            <a:chExt cx="1902488" cy="508132"/>
          </a:xfrm>
        </p:grpSpPr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4A9F8655-E963-0DC4-9C02-E7F020B8C82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64" b="6140"/>
            <a:stretch/>
          </p:blipFill>
          <p:spPr>
            <a:xfrm>
              <a:off x="544046" y="5122334"/>
              <a:ext cx="1627343" cy="3238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69930637-1153-0A27-7B25-9288D682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01" y="4938053"/>
              <a:ext cx="390132" cy="38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352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pos="3225">
          <p15:clr>
            <a:srgbClr val="FBAE40"/>
          </p15:clr>
        </p15:guide>
        <p15:guide id="9" pos="368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. Stream 2: Embedde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=""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=""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=""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=""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E303639-7803-3721-9285-B669F1B290F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785" y="272519"/>
            <a:ext cx="1339215" cy="47085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C64B189D-9477-A3AE-74A3-30752774E5DB}"/>
              </a:ext>
            </a:extLst>
          </p:cNvPr>
          <p:cNvGrpSpPr/>
          <p:nvPr userDrawn="1"/>
        </p:nvGrpSpPr>
        <p:grpSpPr>
          <a:xfrm>
            <a:off x="266700" y="4943718"/>
            <a:ext cx="1623631" cy="491380"/>
            <a:chOff x="266700" y="4943718"/>
            <a:chExt cx="1623631" cy="491380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081D10DA-920F-E477-B3B6-0750739D0C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88" b="-1"/>
            <a:stretch/>
          </p:blipFill>
          <p:spPr>
            <a:xfrm>
              <a:off x="544046" y="5139884"/>
              <a:ext cx="1346285" cy="2952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05A2C1F9-B62E-59E7-D1D1-1D60A1B1A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" y="4943718"/>
              <a:ext cx="392333" cy="392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913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. Stream 2: Embedded C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=""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0426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=""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769FFA3-4922-85D8-704A-834CEA34B7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889" y="272519"/>
            <a:ext cx="1339215" cy="47085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4740F0D8-A7CC-0F8C-DFE9-B609E0089F8F}"/>
              </a:ext>
            </a:extLst>
          </p:cNvPr>
          <p:cNvGrpSpPr/>
          <p:nvPr userDrawn="1"/>
        </p:nvGrpSpPr>
        <p:grpSpPr>
          <a:xfrm>
            <a:off x="266700" y="4943718"/>
            <a:ext cx="1623631" cy="491380"/>
            <a:chOff x="266700" y="4943718"/>
            <a:chExt cx="1623631" cy="491380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FDFFC343-B6FC-03EB-7878-CF42DD083DB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88" b="-1"/>
            <a:stretch/>
          </p:blipFill>
          <p:spPr>
            <a:xfrm>
              <a:off x="544046" y="5139884"/>
              <a:ext cx="1346285" cy="29521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A971D6F4-D472-21EA-F17B-5DEC0E3EAB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" y="4943718"/>
              <a:ext cx="392333" cy="392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59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pos="3225">
          <p15:clr>
            <a:srgbClr val="FBAE40"/>
          </p15:clr>
        </p15:guide>
        <p15:guide id="9" pos="368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. Stream 3: Te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=""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=""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=""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=""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89ED9E4-C2E1-7D9B-CDCE-EA629EA850F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404" y="261756"/>
            <a:ext cx="1268007" cy="44546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374DC53B-24CC-B731-2EF3-DFF9FE08A97D}"/>
              </a:ext>
            </a:extLst>
          </p:cNvPr>
          <p:cNvGrpSpPr/>
          <p:nvPr userDrawn="1"/>
        </p:nvGrpSpPr>
        <p:grpSpPr>
          <a:xfrm>
            <a:off x="271780" y="4917210"/>
            <a:ext cx="1767689" cy="537441"/>
            <a:chOff x="271780" y="4917210"/>
            <a:chExt cx="1767689" cy="537441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1F76F9A3-D994-7026-03A9-B95BFC1D8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674" b="-1"/>
            <a:stretch/>
          </p:blipFill>
          <p:spPr>
            <a:xfrm>
              <a:off x="524500" y="5161280"/>
              <a:ext cx="1514969" cy="2933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A9B92F4F-41EC-30DF-87B8-E0061115B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0" y="4917210"/>
              <a:ext cx="384374" cy="384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4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Stream #4: Systems and Requir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=""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=""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=""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=""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DA90C6B-A718-69F7-C3DA-EDC48F07CB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5"/>
          <a:stretch/>
        </p:blipFill>
        <p:spPr>
          <a:xfrm>
            <a:off x="553436" y="5158882"/>
            <a:ext cx="1326046" cy="269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88A0651-9057-A7EF-D9D4-B26C194AD98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06" y="4916058"/>
            <a:ext cx="377011" cy="3783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8E533F22-2194-2542-16B1-69AF32121CD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0915" y="256669"/>
            <a:ext cx="1307093" cy="45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58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=""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=""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=""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=""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458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=""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=""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=""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=""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396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2738">
          <p15:clr>
            <a:srgbClr val="FBAE40"/>
          </p15:clr>
        </p15:guide>
        <p15:guide id="5" pos="29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=""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=""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74879107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=""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=""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=""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99499792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=""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=""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980280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949">
          <p15:clr>
            <a:srgbClr val="FBAE40"/>
          </p15:clr>
        </p15:guide>
        <p15:guide id="4" orient="horz" pos="3489">
          <p15:clr>
            <a:srgbClr val="FBAE40"/>
          </p15:clr>
        </p15:guide>
        <p15:guide id="5" orient="horz" pos="220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=""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=""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0554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250">
          <p15:clr>
            <a:srgbClr val="FBAE40"/>
          </p15:clr>
        </p15:guide>
        <p15:guide id="4" orient="horz" pos="3489">
          <p15:clr>
            <a:srgbClr val="FBAE40"/>
          </p15:clr>
        </p15:guide>
        <p15:guide id="5" pos="371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=""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=""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=""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44186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=""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Add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  <a:p>
            <a:pPr lvl="5"/>
            <a:r>
              <a:rPr lang="en-US" noProof="1"/>
              <a:t>Sixth level</a:t>
            </a:r>
          </a:p>
          <a:p>
            <a:pPr lvl="6"/>
            <a:r>
              <a:rPr lang="en-US" noProof="1"/>
              <a:t>Seventh level</a:t>
            </a:r>
          </a:p>
          <a:p>
            <a:pPr lvl="7"/>
            <a:r>
              <a:rPr lang="en-US" noProof="1"/>
              <a:t>Eighth level</a:t>
            </a:r>
          </a:p>
          <a:p>
            <a:pPr lvl="8"/>
            <a:r>
              <a:rPr lang="en-US" noProof="1"/>
              <a:t>Ninth level</a:t>
            </a:r>
          </a:p>
        </p:txBody>
      </p:sp>
      <p:sp>
        <p:nvSpPr>
          <p:cNvPr id="8" name="Bosch_footer_2">
            <a:extLst>
              <a:ext uri="{FF2B5EF4-FFF2-40B4-BE49-F238E27FC236}">
                <a16:creationId xmlns=""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B2B3B5"/>
                </a:solidFill>
                <a:latin typeface="+mn-lt"/>
              </a:rPr>
              <a:t>© Robert Bosch EOOD 2023. All rights reserved, also regarding any disposal, exploitation, reproduction, editing, distribution, as well as in the event of applications for industrial property rights.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=""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=""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=""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=""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C6B6040-42E8-475F-910A-4AAB1E33721F}"/>
              </a:ext>
            </a:extLst>
          </p:cNvPr>
          <p:cNvSpPr txBox="1"/>
          <p:nvPr userDrawn="1"/>
        </p:nvSpPr>
        <p:spPr>
          <a:xfrm>
            <a:off x="441346" y="5594461"/>
            <a:ext cx="4243954" cy="21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800" b="1" kern="0" baseline="0" noProof="1">
                <a:solidFill>
                  <a:srgbClr val="D70012"/>
                </a:solidFill>
                <a:latin typeface="+mn-lt"/>
              </a:rPr>
              <a:t>Confidential</a:t>
            </a:r>
            <a:r>
              <a:rPr lang="en-US" sz="800" kern="0" baseline="0" noProof="1">
                <a:solidFill>
                  <a:schemeClr val="tx1"/>
                </a:solidFill>
                <a:latin typeface="+mn-lt"/>
              </a:rPr>
              <a:t> | Not for public sharing</a:t>
            </a:r>
          </a:p>
        </p:txBody>
      </p:sp>
    </p:spTree>
    <p:extLst>
      <p:ext uri="{BB962C8B-B14F-4D97-AF65-F5344CB8AC3E}">
        <p14:creationId xmlns:p14="http://schemas.microsoft.com/office/powerpoint/2010/main" val="412721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4" r:id="rId16"/>
    <p:sldLayoutId id="2147483785" r:id="rId17"/>
    <p:sldLayoutId id="2147483776" r:id="rId18"/>
    <p:sldLayoutId id="2147483791" r:id="rId19"/>
    <p:sldLayoutId id="2147483792" r:id="rId20"/>
    <p:sldLayoutId id="2147483793" r:id="rId21"/>
    <p:sldLayoutId id="2147483796" r:id="rId22"/>
    <p:sldLayoutId id="2147483797" r:id="rId23"/>
    <p:sldLayoutId id="2147483794" r:id="rId24"/>
    <p:sldLayoutId id="2147483795" r:id="rId25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7200" y="2880360"/>
            <a:ext cx="4165134" cy="742407"/>
          </a:xfrm>
        </p:spPr>
        <p:txBody>
          <a:bodyPr/>
          <a:lstStyle/>
          <a:p>
            <a:r>
              <a:rPr lang="en-US" dirty="0" smtClean="0"/>
              <a:t>Weather station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547199" y="3858799"/>
            <a:ext cx="9268638" cy="16687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Bosch Career </a:t>
            </a:r>
            <a:r>
              <a:rPr lang="en-US" dirty="0" smtClean="0"/>
              <a:t>Camp</a:t>
            </a:r>
          </a:p>
          <a:p>
            <a:r>
              <a:rPr lang="en-US" dirty="0" smtClean="0"/>
              <a:t> </a:t>
            </a:r>
            <a:endParaRPr lang="en-US" dirty="0" smtClean="0"/>
          </a:p>
          <a:p>
            <a:r>
              <a:rPr lang="en-GB" b="1" i="1" dirty="0" err="1"/>
              <a:t>E.Karamanliev</a:t>
            </a:r>
            <a:endParaRPr lang="en-GB" b="1" dirty="0"/>
          </a:p>
          <a:p>
            <a:r>
              <a:rPr lang="en-GB" b="1" i="1" dirty="0" err="1" smtClean="0"/>
              <a:t>S.Yordanov</a:t>
            </a:r>
            <a:endParaRPr lang="en-GB" b="1" dirty="0"/>
          </a:p>
          <a:p>
            <a:r>
              <a:rPr lang="en-GB" b="1" i="1" dirty="0" err="1" smtClean="0"/>
              <a:t>A.Asenov</a:t>
            </a:r>
            <a:endParaRPr lang="en-GB" b="1" dirty="0"/>
          </a:p>
          <a:p>
            <a:endParaRPr lang="en-GB" dirty="0"/>
          </a:p>
        </p:txBody>
      </p:sp>
      <p:pic>
        <p:nvPicPr>
          <p:cNvPr id="3074" name="Picture 2" descr="Weather Station Icons - Free SVG &amp; PNG Weather Station Images -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334" y="2352957"/>
            <a:ext cx="3227705" cy="322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89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overview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7" name="TextBox 6"/>
          <p:cNvSpPr txBox="1"/>
          <p:nvPr/>
        </p:nvSpPr>
        <p:spPr>
          <a:xfrm>
            <a:off x="259200" y="1275322"/>
            <a:ext cx="4719200" cy="11441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500"/>
              </a:spcBef>
              <a:spcAft>
                <a:spcPts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UI Functionalities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bg-BG" kern="0" dirty="0" smtClean="0">
              <a:solidFill>
                <a:srgbClr val="000000"/>
              </a:solidFill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rgbClr val="000000"/>
                </a:solidFill>
              </a:rPr>
              <a:t>Device tree</a:t>
            </a: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 dirty="0" smtClean="0">
              <a:solidFill>
                <a:srgbClr val="000000"/>
              </a:solidFill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Tx/>
              <a:buChar char="-"/>
            </a:pPr>
            <a:r>
              <a:rPr lang="en-US" kern="0" dirty="0" smtClean="0">
                <a:solidFill>
                  <a:srgbClr val="000000"/>
                </a:solidFill>
              </a:rPr>
              <a:t>Home page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Tx/>
              <a:buChar char="-"/>
            </a:pPr>
            <a:r>
              <a:rPr lang="en-US" kern="0" dirty="0" smtClean="0">
                <a:solidFill>
                  <a:srgbClr val="000000"/>
                </a:solidFill>
              </a:rPr>
              <a:t>Alarm page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Tx/>
              <a:buChar char="-"/>
            </a:pPr>
            <a:r>
              <a:rPr lang="en-US" kern="0" dirty="0" smtClean="0">
                <a:solidFill>
                  <a:srgbClr val="000000"/>
                </a:solidFill>
              </a:rPr>
              <a:t>Statistics page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Tx/>
              <a:buChar char="-"/>
            </a:pPr>
            <a:r>
              <a:rPr lang="en-US" kern="0" dirty="0" smtClean="0">
                <a:solidFill>
                  <a:srgbClr val="000000"/>
                </a:solidFill>
              </a:rPr>
              <a:t>Average page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Tx/>
              <a:buChar char="-"/>
            </a:pPr>
            <a:r>
              <a:rPr lang="en-US" kern="0" dirty="0" smtClean="0">
                <a:solidFill>
                  <a:srgbClr val="000000"/>
                </a:solidFill>
              </a:rPr>
              <a:t>Time page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Tx/>
              <a:buChar char="-"/>
            </a:pPr>
            <a:r>
              <a:rPr lang="en-US" kern="0" dirty="0" smtClean="0">
                <a:solidFill>
                  <a:srgbClr val="000000"/>
                </a:solidFill>
              </a:rPr>
              <a:t>Date page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Tx/>
              <a:buChar char="-"/>
            </a:pPr>
            <a:r>
              <a:rPr lang="en-US" kern="0" dirty="0" smtClean="0">
                <a:solidFill>
                  <a:srgbClr val="000000"/>
                </a:solidFill>
              </a:rPr>
              <a:t>About page</a:t>
            </a:r>
            <a:endParaRPr lang="en-US" kern="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5425" t="18081" r="39742" b="18363"/>
          <a:stretch/>
        </p:blipFill>
        <p:spPr>
          <a:xfrm>
            <a:off x="7345680" y="842400"/>
            <a:ext cx="1808480" cy="4358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5384" t="18008" r="39866" b="45325"/>
          <a:stretch/>
        </p:blipFill>
        <p:spPr>
          <a:xfrm>
            <a:off x="3709630" y="2720615"/>
            <a:ext cx="1773880" cy="248042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9020119">
            <a:off x="5526635" y="2516090"/>
            <a:ext cx="532436" cy="315267"/>
          </a:xfrm>
          <a:prstGeom prst="rightArrow">
            <a:avLst/>
          </a:prstGeom>
          <a:noFill/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02197" y="2061718"/>
            <a:ext cx="9444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5032"/>
                </a:solidFill>
                <a:latin typeface="Consolas" panose="020B0609020204030204" pitchFamily="49" charset="0"/>
              </a:rPr>
              <a:t>Menu</a:t>
            </a:r>
          </a:p>
          <a:p>
            <a:r>
              <a:rPr lang="en-US" dirty="0" smtClean="0">
                <a:solidFill>
                  <a:srgbClr val="005032"/>
                </a:solidFill>
                <a:latin typeface="Consolas" panose="020B0609020204030204" pitchFamily="49" charset="0"/>
              </a:rPr>
              <a:t>Button</a:t>
            </a:r>
            <a:endParaRPr lang="en-GB" dirty="0"/>
          </a:p>
        </p:txBody>
      </p:sp>
      <p:sp>
        <p:nvSpPr>
          <p:cNvPr id="11" name="Down Arrow 10"/>
          <p:cNvSpPr/>
          <p:nvPr/>
        </p:nvSpPr>
        <p:spPr>
          <a:xfrm rot="10800000">
            <a:off x="9279322" y="3864324"/>
            <a:ext cx="449074" cy="627585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6771444" y="3864324"/>
            <a:ext cx="449074" cy="627585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220518" y="5215826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5032"/>
                </a:solidFill>
                <a:latin typeface="Consolas" panose="020B0609020204030204" pitchFamily="49" charset="0"/>
              </a:rPr>
              <a:t>Swipe container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02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overview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7" name="TextBox 6"/>
          <p:cNvSpPr txBox="1"/>
          <p:nvPr/>
        </p:nvSpPr>
        <p:spPr>
          <a:xfrm>
            <a:off x="259200" y="1275322"/>
            <a:ext cx="4719200" cy="11441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500"/>
              </a:spcBef>
              <a:spcAft>
                <a:spcPts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UI Functionalities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rgbClr val="000000"/>
                </a:solidFill>
              </a:rPr>
              <a:t>Statistics through the day</a:t>
            </a: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 dirty="0" smtClean="0">
              <a:solidFill>
                <a:srgbClr val="000000"/>
              </a:solidFill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Tx/>
              <a:buChar char="-"/>
            </a:pPr>
            <a:r>
              <a:rPr lang="en-US" kern="0" dirty="0" smtClean="0">
                <a:solidFill>
                  <a:srgbClr val="000000"/>
                </a:solidFill>
              </a:rPr>
              <a:t>Update statistics char every hour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Tx/>
              <a:buChar char="-"/>
            </a:pPr>
            <a:r>
              <a:rPr lang="en-US" kern="0" dirty="0" smtClean="0">
                <a:solidFill>
                  <a:srgbClr val="000000"/>
                </a:solidFill>
              </a:rPr>
              <a:t>Separate page for every sensor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5217" t="18230" r="39366" b="46214"/>
          <a:stretch/>
        </p:blipFill>
        <p:spPr>
          <a:xfrm>
            <a:off x="4053841" y="1425600"/>
            <a:ext cx="2537076" cy="32912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5759" t="18452" r="39741" b="45992"/>
          <a:stretch/>
        </p:blipFill>
        <p:spPr>
          <a:xfrm>
            <a:off x="8153825" y="1425600"/>
            <a:ext cx="2373400" cy="3291238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 rot="14701795">
            <a:off x="7098586" y="2888673"/>
            <a:ext cx="547569" cy="841315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5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overview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30" name="TextBox 29"/>
          <p:cNvSpPr txBox="1"/>
          <p:nvPr/>
        </p:nvSpPr>
        <p:spPr>
          <a:xfrm>
            <a:off x="259200" y="1275321"/>
            <a:ext cx="6072152" cy="37780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500"/>
              </a:spcBef>
              <a:spcAft>
                <a:spcPts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UI Functionalities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bg-BG" kern="0" dirty="0" smtClean="0">
              <a:solidFill>
                <a:srgbClr val="000000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Average day / week / month values of the sensors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5342" t="28749" r="39491" b="34511"/>
          <a:stretch/>
        </p:blipFill>
        <p:spPr>
          <a:xfrm>
            <a:off x="6498993" y="2554876"/>
            <a:ext cx="2255746" cy="3073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5425" t="28749" r="39325" b="34807"/>
          <a:stretch/>
        </p:blipFill>
        <p:spPr>
          <a:xfrm>
            <a:off x="2151985" y="2554876"/>
            <a:ext cx="2286581" cy="3073764"/>
          </a:xfrm>
          <a:prstGeom prst="rect">
            <a:avLst/>
          </a:prstGeom>
        </p:spPr>
      </p:pic>
      <p:sp>
        <p:nvSpPr>
          <p:cNvPr id="31" name="Down Arrow 30"/>
          <p:cNvSpPr/>
          <p:nvPr/>
        </p:nvSpPr>
        <p:spPr>
          <a:xfrm rot="16200000">
            <a:off x="5264862" y="3894513"/>
            <a:ext cx="547569" cy="841315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26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overview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0" name="TextBox 29"/>
          <p:cNvSpPr txBox="1"/>
          <p:nvPr/>
        </p:nvSpPr>
        <p:spPr>
          <a:xfrm>
            <a:off x="259200" y="1275321"/>
            <a:ext cx="6072152" cy="12392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500"/>
              </a:spcBef>
              <a:spcAft>
                <a:spcPts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UI Functionalities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bg-BG" kern="0" dirty="0" smtClean="0">
              <a:solidFill>
                <a:srgbClr val="000000"/>
              </a:solidFill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</a:rPr>
              <a:t>Automatic brightness screen adjustment based on ASL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kern="0" dirty="0" smtClean="0">
              <a:solidFill>
                <a:srgbClr val="000000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200000">
            <a:off x="4664021" y="3532582"/>
            <a:ext cx="547569" cy="841315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5426" t="28897" r="39491" b="34510"/>
          <a:stretch/>
        </p:blipFill>
        <p:spPr>
          <a:xfrm>
            <a:off x="1950719" y="2408121"/>
            <a:ext cx="2186479" cy="29837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5509" t="29341" r="39491" b="34659"/>
          <a:stretch/>
        </p:blipFill>
        <p:spPr>
          <a:xfrm>
            <a:off x="5912447" y="2429774"/>
            <a:ext cx="2194153" cy="29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2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overview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30" name="TextBox 29"/>
          <p:cNvSpPr txBox="1"/>
          <p:nvPr/>
        </p:nvSpPr>
        <p:spPr>
          <a:xfrm>
            <a:off x="259200" y="1184242"/>
            <a:ext cx="6072152" cy="12392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500"/>
              </a:spcBef>
              <a:spcAft>
                <a:spcPts val="0"/>
              </a:spcAft>
            </a:pPr>
            <a:r>
              <a:rPr lang="en-US" b="1" kern="0" dirty="0" smtClean="0">
                <a:solidFill>
                  <a:srgbClr val="000000"/>
                </a:solidFill>
              </a:rPr>
              <a:t>UI Functionalities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bg-BG" kern="0" dirty="0" smtClean="0">
              <a:solidFill>
                <a:srgbClr val="000000"/>
              </a:solidFill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</a:rPr>
              <a:t>Alarm notifications for extremely high or low sensor measurements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kern="0" dirty="0" smtClean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5342" t="29045" r="39491" b="34659"/>
          <a:stretch/>
        </p:blipFill>
        <p:spPr>
          <a:xfrm>
            <a:off x="5822105" y="2385181"/>
            <a:ext cx="2505567" cy="33728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5509" t="28749" r="39658" b="34807"/>
          <a:stretch/>
        </p:blipFill>
        <p:spPr>
          <a:xfrm>
            <a:off x="2255520" y="2385181"/>
            <a:ext cx="2440538" cy="337287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962801" y="3831530"/>
            <a:ext cx="592560" cy="505460"/>
          </a:xfrm>
          <a:prstGeom prst="rightArrow">
            <a:avLst/>
          </a:prstGeom>
          <a:noFill/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12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overview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TextBox 5"/>
          <p:cNvSpPr txBox="1"/>
          <p:nvPr/>
        </p:nvSpPr>
        <p:spPr>
          <a:xfrm>
            <a:off x="259200" y="1275321"/>
            <a:ext cx="6072152" cy="37780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500"/>
              </a:spcBef>
              <a:spcAft>
                <a:spcPts val="0"/>
              </a:spcAft>
            </a:pPr>
            <a:r>
              <a:rPr lang="en-US" b="1" kern="0" dirty="0" smtClean="0">
                <a:solidFill>
                  <a:srgbClr val="000000"/>
                </a:solidFill>
              </a:rPr>
              <a:t>CLI </a:t>
            </a:r>
            <a:r>
              <a:rPr lang="en-US" b="1" kern="0" dirty="0">
                <a:solidFill>
                  <a:srgbClr val="000000"/>
                </a:solidFill>
              </a:rPr>
              <a:t>Functionalities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bg-BG" kern="0" dirty="0" smtClean="0">
              <a:solidFill>
                <a:srgbClr val="000000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Displaying Sensor values on CLI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Date &amp; Time options 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Help Menu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852" y="453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9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overview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TextBox 5"/>
          <p:cNvSpPr txBox="1"/>
          <p:nvPr/>
        </p:nvSpPr>
        <p:spPr>
          <a:xfrm>
            <a:off x="259200" y="1275321"/>
            <a:ext cx="6072152" cy="37780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500"/>
              </a:spcBef>
              <a:spcAft>
                <a:spcPts val="0"/>
              </a:spcAft>
            </a:pPr>
            <a:r>
              <a:rPr lang="en-US" b="1" kern="0" dirty="0" smtClean="0">
                <a:solidFill>
                  <a:srgbClr val="000000"/>
                </a:solidFill>
              </a:rPr>
              <a:t>CLI </a:t>
            </a:r>
            <a:r>
              <a:rPr lang="en-US" b="1" kern="0" dirty="0">
                <a:solidFill>
                  <a:srgbClr val="000000"/>
                </a:solidFill>
              </a:rPr>
              <a:t>Functionalities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bg-BG" kern="0" dirty="0" smtClean="0">
              <a:solidFill>
                <a:srgbClr val="000000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Displaying Sensor values on CLI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Date &amp; Time options 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kern="0" dirty="0" smtClean="0">
                <a:solidFill>
                  <a:srgbClr val="000000"/>
                </a:solidFill>
              </a:rPr>
              <a:t>Help Menu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0425" t="22970" r="80158" b="69474"/>
          <a:stretch/>
        </p:blipFill>
        <p:spPr>
          <a:xfrm>
            <a:off x="5029199" y="1683419"/>
            <a:ext cx="5402729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2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overview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TextBox 5"/>
          <p:cNvSpPr txBox="1"/>
          <p:nvPr/>
        </p:nvSpPr>
        <p:spPr>
          <a:xfrm>
            <a:off x="259200" y="1275321"/>
            <a:ext cx="6072152" cy="37780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500"/>
              </a:spcBef>
              <a:spcAft>
                <a:spcPts val="0"/>
              </a:spcAft>
            </a:pPr>
            <a:r>
              <a:rPr lang="en-US" b="1" kern="0" dirty="0" smtClean="0">
                <a:solidFill>
                  <a:srgbClr val="000000"/>
                </a:solidFill>
              </a:rPr>
              <a:t>CLI </a:t>
            </a:r>
            <a:r>
              <a:rPr lang="en-US" b="1" kern="0" dirty="0">
                <a:solidFill>
                  <a:srgbClr val="000000"/>
                </a:solidFill>
              </a:rPr>
              <a:t>Functionalities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bg-BG" kern="0" dirty="0" smtClean="0">
              <a:solidFill>
                <a:srgbClr val="000000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kern="0" dirty="0" smtClean="0">
                <a:solidFill>
                  <a:srgbClr val="000000"/>
                </a:solidFill>
              </a:rPr>
              <a:t>Displaying Sensor values on CLI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Date &amp; Time options 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Help Menu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509" t="32008" r="75158" b="52437"/>
          <a:stretch/>
        </p:blipFill>
        <p:spPr>
          <a:xfrm>
            <a:off x="4937760" y="1624631"/>
            <a:ext cx="5044440" cy="307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4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overview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TextBox 5"/>
          <p:cNvSpPr txBox="1"/>
          <p:nvPr/>
        </p:nvSpPr>
        <p:spPr>
          <a:xfrm>
            <a:off x="259200" y="1275321"/>
            <a:ext cx="6072152" cy="37780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500"/>
              </a:spcBef>
              <a:spcAft>
                <a:spcPts val="0"/>
              </a:spcAft>
            </a:pPr>
            <a:r>
              <a:rPr lang="en-US" b="1" kern="0" dirty="0" smtClean="0">
                <a:solidFill>
                  <a:srgbClr val="000000"/>
                </a:solidFill>
              </a:rPr>
              <a:t>CLI </a:t>
            </a:r>
            <a:r>
              <a:rPr lang="en-US" b="1" kern="0" dirty="0">
                <a:solidFill>
                  <a:srgbClr val="000000"/>
                </a:solidFill>
              </a:rPr>
              <a:t>Functionalities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bg-BG" kern="0" dirty="0" smtClean="0">
              <a:solidFill>
                <a:srgbClr val="000000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Displaying Sensor values on CLI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kern="0" dirty="0" smtClean="0">
                <a:solidFill>
                  <a:srgbClr val="000000"/>
                </a:solidFill>
              </a:rPr>
              <a:t>Date &amp; Time options 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Help Menu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426" t="45193" r="80741" b="35844"/>
          <a:stretch/>
        </p:blipFill>
        <p:spPr>
          <a:xfrm>
            <a:off x="5484600" y="1425600"/>
            <a:ext cx="3291840" cy="39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736" y="5628640"/>
            <a:ext cx="490254" cy="410210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30" y="1580686"/>
            <a:ext cx="2881948" cy="28819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04225" y="1425600"/>
            <a:ext cx="6065400" cy="3192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1" kern="0" dirty="0" smtClean="0">
                <a:solidFill>
                  <a:srgbClr val="000000"/>
                </a:solidFill>
              </a:rPr>
              <a:t>Modules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1" kern="0" dirty="0" smtClean="0">
                <a:solidFill>
                  <a:srgbClr val="000000"/>
                </a:solidFill>
              </a:rPr>
              <a:t>Schematics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1" kern="0" dirty="0" smtClean="0">
                <a:solidFill>
                  <a:srgbClr val="000000"/>
                </a:solidFill>
              </a:rPr>
              <a:t>Getting Started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1" kern="0" dirty="0" smtClean="0">
                <a:solidFill>
                  <a:srgbClr val="000000"/>
                </a:solidFill>
              </a:rPr>
              <a:t>Tests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1" kern="0" dirty="0" smtClean="0">
                <a:solidFill>
                  <a:srgbClr val="000000"/>
                </a:solidFill>
              </a:rPr>
              <a:t>Error Codes 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1" kern="0" dirty="0" smtClean="0">
                <a:solidFill>
                  <a:srgbClr val="000000"/>
                </a:solidFill>
              </a:rPr>
              <a:t>User Manual</a:t>
            </a:r>
            <a:endParaRPr lang="en-US" sz="3600" kern="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59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592" y="497840"/>
            <a:ext cx="7132831" cy="686989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3289591" y="1447591"/>
            <a:ext cx="7132832" cy="4120089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Weather Station overview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Hardware </a:t>
            </a:r>
            <a:r>
              <a:rPr lang="en-US" dirty="0" smtClean="0"/>
              <a:t>modules </a:t>
            </a: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Software </a:t>
            </a:r>
            <a:r>
              <a:rPr lang="en-US" dirty="0" smtClean="0"/>
              <a:t>architectures 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UI overview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CLI</a:t>
            </a:r>
            <a:r>
              <a:rPr lang="en-US" dirty="0" smtClean="0"/>
              <a:t> </a:t>
            </a:r>
            <a:r>
              <a:rPr lang="en-US" dirty="0" smtClean="0"/>
              <a:t>overview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Documentation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Q&amp;A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047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8400" y="2928018"/>
            <a:ext cx="9268637" cy="1507549"/>
          </a:xfrm>
        </p:spPr>
        <p:txBody>
          <a:bodyPr>
            <a:noAutofit/>
          </a:bodyPr>
          <a:lstStyle/>
          <a:p>
            <a:r>
              <a:rPr lang="en-US" sz="11500" dirty="0" smtClean="0"/>
              <a:t>Questions ? 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183758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5041" y="2856898"/>
            <a:ext cx="6371760" cy="1507549"/>
          </a:xfrm>
        </p:spPr>
        <p:txBody>
          <a:bodyPr>
            <a:noAutofit/>
          </a:bodyPr>
          <a:lstStyle/>
          <a:p>
            <a:r>
              <a:rPr lang="en-US" sz="11500" dirty="0" smtClean="0"/>
              <a:t>Thanks !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1803362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Station overview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8" name="TextBox 7"/>
          <p:cNvSpPr txBox="1"/>
          <p:nvPr/>
        </p:nvSpPr>
        <p:spPr>
          <a:xfrm>
            <a:off x="266700" y="1625841"/>
            <a:ext cx="7208520" cy="30393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859984022"/>
              </p:ext>
            </p:extLst>
          </p:nvPr>
        </p:nvGraphicFramePr>
        <p:xfrm>
          <a:off x="859260" y="23160"/>
          <a:ext cx="9250679" cy="4381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33450" y="3127998"/>
            <a:ext cx="4206240" cy="5046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Temperature outside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Temperature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inside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baseline="0" dirty="0" smtClean="0">
                <a:solidFill>
                  <a:srgbClr val="000000"/>
                </a:solidFill>
              </a:rPr>
              <a:t>Humidity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Ambient light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noProof="0" dirty="0" smtClean="0">
                <a:solidFill>
                  <a:srgbClr val="000000"/>
                </a:solidFill>
              </a:rPr>
              <a:t>Gas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Pressure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65810" y="3346438"/>
            <a:ext cx="3044190" cy="228220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noProof="0" dirty="0" smtClean="0">
                <a:solidFill>
                  <a:srgbClr val="000000"/>
                </a:solidFill>
              </a:rPr>
              <a:t>Time based statistics </a:t>
            </a:r>
          </a:p>
          <a:p>
            <a:pPr marL="285750" marR="0" indent="-285750" algn="l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Average measurements </a:t>
            </a:r>
          </a:p>
          <a:p>
            <a:pPr marR="0" algn="l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Of the sensors </a:t>
            </a:r>
          </a:p>
          <a:p>
            <a:pPr marL="285750" marR="0" indent="-285750" algn="l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Notifications </a:t>
            </a:r>
          </a:p>
          <a:p>
            <a:pPr marL="285750" marR="0" indent="-285750" algn="l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noProof="0" dirty="0" smtClean="0">
                <a:solidFill>
                  <a:srgbClr val="000000"/>
                </a:solidFill>
              </a:rPr>
              <a:t>Date &amp; Time</a:t>
            </a:r>
          </a:p>
          <a:p>
            <a:pPr marL="285750" marR="0" indent="-285750" algn="l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8417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modules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62" y="1306425"/>
            <a:ext cx="2296734" cy="2296734"/>
          </a:xfrm>
          <a:prstGeom prst="rect">
            <a:avLst/>
          </a:prstGeom>
        </p:spPr>
      </p:pic>
      <p:pic>
        <p:nvPicPr>
          <p:cNvPr id="1028" name="Picture 4" descr="https://cdn3.botland.store/87620-large_default/bme680-temperature-humidity-pressure-and-gas-sensor-i2c-spi-stemma-qt-qwiic-adafruit-366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3" y="1741867"/>
            <a:ext cx="1429385" cy="142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4068" y="3171252"/>
            <a:ext cx="3093720" cy="6400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kern="0" normalizeH="0" baseline="0" noProof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</a:rPr>
              <a:t>BME680 Sensor</a:t>
            </a:r>
            <a:endParaRPr kumimoji="0" lang="en-GB" sz="1800" i="0" u="none" strike="noStrike" kern="0" normalizeH="0" baseline="0" noProof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969011" y="2127132"/>
            <a:ext cx="762000" cy="655320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030" name="Picture 6" descr="DFR0026 - Dfrobot - Add-On Board, Ambient Light Sensor Module, Gravity  Seri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857" y="4220088"/>
            <a:ext cx="1461157" cy="115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 rot="18906289">
            <a:off x="3125065" y="3690537"/>
            <a:ext cx="762000" cy="655320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28853" y="5360690"/>
            <a:ext cx="2768849" cy="5359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kern="0" normalizeH="0" baseline="0" noProof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</a:rPr>
              <a:t>Ambient Sensor </a:t>
            </a:r>
            <a:endParaRPr kumimoji="0" lang="en-GB" sz="1800" i="0" u="none" strike="noStrike" kern="0" normalizeH="0" baseline="0" noProof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</a:endParaRPr>
          </a:p>
        </p:txBody>
      </p:sp>
      <p:pic>
        <p:nvPicPr>
          <p:cNvPr id="1032" name="Picture 8" descr="Analog_Gas_Sensor_MQ9__SKU_SEN0134-DFRobo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233" y="4362285"/>
            <a:ext cx="1323805" cy="132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 rot="16200000">
            <a:off x="4537613" y="3809174"/>
            <a:ext cx="762000" cy="655320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034" name="Picture 10" descr="STM32F429/439 - Arm Cortex-M4 High Performance Microcontrollers (MCU) -  STMicroelectronic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9" t="31940" r="17370" b="9878"/>
          <a:stretch/>
        </p:blipFill>
        <p:spPr bwMode="auto">
          <a:xfrm rot="5400000">
            <a:off x="6190005" y="1884920"/>
            <a:ext cx="4886324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32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architectures </a:t>
            </a:r>
            <a:br>
              <a:rPr lang="en-US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2052" name="Picture 4" descr="File:FreeRTOS logo 2005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160" y="3740843"/>
            <a:ext cx="3562985" cy="137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X-CUBE-TOUCHGFX - TouchGFX advanced and free of charge graphical framework  optimized for STM32 microcontrollers - STMicroelectron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145" y="1771622"/>
            <a:ext cx="3919855" cy="92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thub Logo - Free social media ic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565" y="3427272"/>
            <a:ext cx="2005013" cy="200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59200" y="451677"/>
            <a:ext cx="2682049" cy="22000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b="1" kern="0" dirty="0" smtClea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b="1" kern="0" dirty="0">
              <a:solidFill>
                <a:srgbClr val="000000"/>
              </a:solidFill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kern="0" dirty="0" smtClean="0">
                <a:solidFill>
                  <a:srgbClr val="000000"/>
                </a:solidFill>
              </a:rPr>
              <a:t>STM32 </a:t>
            </a:r>
            <a:r>
              <a:rPr lang="en-US" b="1" kern="0" dirty="0" err="1" smtClean="0">
                <a:solidFill>
                  <a:srgbClr val="000000"/>
                </a:solidFill>
              </a:rPr>
              <a:t>CubeIDE</a:t>
            </a:r>
            <a:endParaRPr lang="en-US" b="1" kern="0" dirty="0" smtClean="0">
              <a:solidFill>
                <a:srgbClr val="000000"/>
              </a:solidFill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kern="0" dirty="0" err="1" smtClean="0">
                <a:solidFill>
                  <a:srgbClr val="000000"/>
                </a:solidFill>
              </a:rPr>
              <a:t>TouchGFX</a:t>
            </a:r>
            <a:r>
              <a:rPr lang="en-US" b="1" kern="0" dirty="0" smtClean="0">
                <a:solidFill>
                  <a:srgbClr val="000000"/>
                </a:solidFill>
              </a:rPr>
              <a:t> Designer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kern="0" dirty="0" err="1" smtClean="0">
                <a:solidFill>
                  <a:srgbClr val="000000"/>
                </a:solidFill>
              </a:rPr>
              <a:t>FreeRTOS</a:t>
            </a:r>
            <a:endParaRPr lang="en-US" b="1" kern="0" dirty="0" smtClean="0">
              <a:solidFill>
                <a:srgbClr val="000000"/>
              </a:solidFill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kern="0" dirty="0" err="1" smtClean="0">
                <a:solidFill>
                  <a:srgbClr val="000000"/>
                </a:solidFill>
              </a:rPr>
              <a:t>GitHub</a:t>
            </a:r>
            <a:endParaRPr lang="en-US" b="1" kern="0" dirty="0" smtClean="0">
              <a:solidFill>
                <a:srgbClr val="000000"/>
              </a:solidFill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kern="0" dirty="0" smtClean="0">
              <a:solidFill>
                <a:srgbClr val="000000"/>
              </a:solidFill>
            </a:endParaRPr>
          </a:p>
        </p:txBody>
      </p:sp>
      <p:pic>
        <p:nvPicPr>
          <p:cNvPr id="2060" name="Picture 12" descr="STM32CubeIDE - Integrated Development Environment for STM32 -  STMicroelectronic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249" y="1303952"/>
            <a:ext cx="361950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66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4393" y="1079284"/>
            <a:ext cx="5549607" cy="794685"/>
          </a:xfrm>
        </p:spPr>
        <p:txBody>
          <a:bodyPr/>
          <a:lstStyle/>
          <a:p>
            <a:r>
              <a:rPr lang="en-US" dirty="0" smtClean="0"/>
              <a:t>System functionalities</a:t>
            </a:r>
            <a:endParaRPr lang="en-GB" dirty="0"/>
          </a:p>
        </p:txBody>
      </p:sp>
      <p:sp>
        <p:nvSpPr>
          <p:cNvPr id="5" name="Down Arrow 4"/>
          <p:cNvSpPr/>
          <p:nvPr/>
        </p:nvSpPr>
        <p:spPr>
          <a:xfrm>
            <a:off x="3749040" y="2484120"/>
            <a:ext cx="822960" cy="123444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8016240" y="2484120"/>
            <a:ext cx="822960" cy="123444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289593" y="4144177"/>
            <a:ext cx="3553167" cy="1022182"/>
          </a:xfrm>
          <a:prstGeom prst="rect">
            <a:avLst/>
          </a:prstGeom>
          <a:ln w="0">
            <a:noFill/>
          </a:ln>
          <a:effectLst/>
        </p:spPr>
        <p:txBody>
          <a:bodyPr vert="horz" lIns="0" tIns="0" rIns="0" bIns="0" rtlCol="0" anchor="b" anchorCtr="0">
            <a:normAutofit fontScale="92500" lnSpcReduction="10000"/>
          </a:bodyPr>
          <a:lstStyle>
            <a:lvl1pPr algn="l" defTabSz="91433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User </a:t>
            </a:r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interface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062616" y="4158315"/>
            <a:ext cx="3553167" cy="1022182"/>
          </a:xfrm>
          <a:prstGeom prst="rect">
            <a:avLst/>
          </a:prstGeom>
          <a:ln w="0">
            <a:noFill/>
          </a:ln>
          <a:effectLst/>
        </p:spPr>
        <p:txBody>
          <a:bodyPr vert="horz" lIns="0" tIns="0" rIns="0" bIns="0" rtlCol="0" anchor="b" anchorCtr="0">
            <a:normAutofit fontScale="92500" lnSpcReduction="10000"/>
          </a:bodyPr>
          <a:lstStyle>
            <a:lvl1pPr algn="l" defTabSz="91433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Command line </a:t>
            </a:r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interface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92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overview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5259" t="29119" r="39548" b="34659"/>
          <a:stretch/>
        </p:blipFill>
        <p:spPr>
          <a:xfrm>
            <a:off x="6331352" y="648000"/>
            <a:ext cx="2153408" cy="2887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200" y="1275321"/>
            <a:ext cx="6072152" cy="37780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500"/>
              </a:spcBef>
              <a:spcAft>
                <a:spcPts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UI Functionalities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bg-BG" kern="0" dirty="0" smtClean="0">
              <a:solidFill>
                <a:srgbClr val="000000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Displaying Sensor values on the screen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Date &amp; Time options 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Device tree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Statistics through the day 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Average day / week / month values of the sensors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Automatic brightness screen adjustment based on ASL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Alarm notifications for extremely high or low sensor measurements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5509" t="29697" r="39366" b="35103"/>
          <a:stretch/>
        </p:blipFill>
        <p:spPr>
          <a:xfrm>
            <a:off x="8650237" y="1425600"/>
            <a:ext cx="2059763" cy="26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overview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9" name="TextBox 18"/>
          <p:cNvSpPr txBox="1"/>
          <p:nvPr/>
        </p:nvSpPr>
        <p:spPr>
          <a:xfrm>
            <a:off x="259200" y="1275321"/>
            <a:ext cx="6072152" cy="37780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500"/>
              </a:spcBef>
              <a:spcAft>
                <a:spcPts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UI Functionalities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bg-BG" kern="0" dirty="0" smtClean="0">
              <a:solidFill>
                <a:srgbClr val="000000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Displaying Sensor values on the screen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45509" t="29341" r="39491" b="34659"/>
          <a:stretch/>
        </p:blipFill>
        <p:spPr>
          <a:xfrm>
            <a:off x="410845" y="2554038"/>
            <a:ext cx="1851378" cy="24993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45384" t="29341" r="39616" b="34215"/>
          <a:stretch/>
        </p:blipFill>
        <p:spPr>
          <a:xfrm>
            <a:off x="2413868" y="2554038"/>
            <a:ext cx="1828800" cy="24993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45092" t="28897" r="39491" b="34362"/>
          <a:stretch/>
        </p:blipFill>
        <p:spPr>
          <a:xfrm>
            <a:off x="4394313" y="2554038"/>
            <a:ext cx="1864442" cy="24993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l="45758" t="29341" r="39742" b="35104"/>
          <a:stretch/>
        </p:blipFill>
        <p:spPr>
          <a:xfrm>
            <a:off x="6410400" y="2554038"/>
            <a:ext cx="1812036" cy="24993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/>
          <a:srcRect l="45509" t="29193" r="39658" b="34363"/>
          <a:stretch/>
        </p:blipFill>
        <p:spPr>
          <a:xfrm>
            <a:off x="8374081" y="2554038"/>
            <a:ext cx="1811641" cy="250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2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overview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5515" t="29571" r="39674" b="34436"/>
          <a:stretch/>
        </p:blipFill>
        <p:spPr>
          <a:xfrm>
            <a:off x="3851891" y="1425600"/>
            <a:ext cx="2170667" cy="2967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5634" t="29571" r="39366" b="34659"/>
          <a:stretch/>
        </p:blipFill>
        <p:spPr>
          <a:xfrm>
            <a:off x="6331352" y="1425600"/>
            <a:ext cx="2212155" cy="29672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39318" y="4430033"/>
            <a:ext cx="1396222" cy="4015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 smtClean="0">
                <a:solidFill>
                  <a:srgbClr val="000000"/>
                </a:solidFill>
              </a:rPr>
              <a:t>Date Page</a:t>
            </a:r>
            <a:endParaRPr lang="en-US" b="1" kern="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88453" y="4430033"/>
            <a:ext cx="1396222" cy="399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 smtClean="0">
                <a:solidFill>
                  <a:srgbClr val="000000"/>
                </a:solidFill>
              </a:rPr>
              <a:t>Time Page</a:t>
            </a:r>
            <a:endParaRPr lang="en-US" b="1" kern="0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9200" y="1275321"/>
            <a:ext cx="6072152" cy="37780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500"/>
              </a:spcBef>
              <a:spcAft>
                <a:spcPts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UI Functionalities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bg-BG" kern="0" dirty="0" smtClean="0">
              <a:solidFill>
                <a:srgbClr val="000000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Date &amp; Time options </a:t>
            </a:r>
          </a:p>
        </p:txBody>
      </p:sp>
    </p:spTree>
    <p:extLst>
      <p:ext uri="{BB962C8B-B14F-4D97-AF65-F5344CB8AC3E}">
        <p14:creationId xmlns:p14="http://schemas.microsoft.com/office/powerpoint/2010/main" val="385883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MLTEMPLATEVERSION" val="1.0"/>
  <p:tag name="SAXMLTEMPLATE" val="presentation_169n"/>
  <p:tag name="SAXMLCOMPANYNAME" val="bosch"/>
  <p:tag name="SAXMLCOMPANYNAME_PREVIOUS" val="bosch"/>
  <p:tag name="MLTEMPLATEVERSION_PREVIOUS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Bosch 2022">
  <a:themeElements>
    <a:clrScheme name="Bosch Blue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79c401-58d5-4f34-8459-f29bac877442">
      <Terms xmlns="http://schemas.microsoft.com/office/infopath/2007/PartnerControls"/>
    </lcf76f155ced4ddcb4097134ff3c332f>
    <TaxCatchAll xmlns="7f0bb647-9838-44ba-bd8e-97c8573b7dd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saxML>
  <saxMLTemplate>presentation_169n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Rectangle7</Sektion>
      <Reihenfolge>0</Reihenfolge>
    </Variable>
    <Variable>
      <Name>departmentshort</Name>
      <OrgInhalt>RBBG/ENG5</OrgInhalt>
      <Wert>RBBG/ENG5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Internal</OrgInhalt>
      <Wert>Internal</Wert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GmbH 2020. All rights reserved, also regarding any disposal, exploitation, reproduction, editing, distribution, as well as in the event of applications for industrial property rights.</OrgInhalt>
      <Wert>© Robert Bosch GmbH 2020. All rights reserved, also regarding any disposal, exploitation, reproduction, editing, distribution,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2020-11-20</OrgInhalt>
      <Wert>2020-11-20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894062A943944E91E5B0CB2FE30663" ma:contentTypeVersion="17" ma:contentTypeDescription="Create a new document." ma:contentTypeScope="" ma:versionID="e30a1b011fbd63bb597a95feb0150ef2">
  <xsd:schema xmlns:xsd="http://www.w3.org/2001/XMLSchema" xmlns:xs="http://www.w3.org/2001/XMLSchema" xmlns:p="http://schemas.microsoft.com/office/2006/metadata/properties" xmlns:ns2="db79c401-58d5-4f34-8459-f29bac877442" xmlns:ns3="7f0bb647-9838-44ba-bd8e-97c8573b7ddf" targetNamespace="http://schemas.microsoft.com/office/2006/metadata/properties" ma:root="true" ma:fieldsID="58d9a136b606814c229c6c7e826f2b2b" ns2:_="" ns3:_="">
    <xsd:import namespace="db79c401-58d5-4f34-8459-f29bac877442"/>
    <xsd:import namespace="7f0bb647-9838-44ba-bd8e-97c8573b7d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9c401-58d5-4f34-8459-f29bac8774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e50c28b-242c-4b51-be91-908d422433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0bb647-9838-44ba-bd8e-97c8573b7dd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f61be411-5d10-4264-a2c3-ca5361fbb7ff}" ma:internalName="TaxCatchAll" ma:showField="CatchAllData" ma:web="7f0bb647-9838-44ba-bd8e-97c8573b7dd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sax_ColorSelect>
  <Line>
    <Color val="D70012"/>
    <Color val="EA6876"/>
    <Color val="a80163"/>
    <Color val="D067AD"/>
    <Color val="3f136c"/>
    <Color val="967CB1"/>
    <Color val="08427e"/>
    <Color val="6D9ABC"/>
    <Color val="0e78c5"/>
    <Color val="6FB9E2"/>
    <Color val="1399a0"/>
    <Color val="6FC9CC"/>
    <Color val="67b419"/>
    <Color val="AEDB7D"/>
    <Color val="0a5139"/>
    <Color val="6EA293"/>
    <Color val="999FA6"/>
    <Color val="D7D7D7"/>
    <Color val="000000"/>
    <Color val="FFFFFF"/>
  </Line>
</sax_ColorSelect>
</file>

<file path=customXml/itemProps1.xml><?xml version="1.0" encoding="utf-8"?>
<ds:datastoreItem xmlns:ds="http://schemas.openxmlformats.org/officeDocument/2006/customXml" ds:itemID="{DA10CEC0-78FA-4B33-A96F-6343D1E6FA6A}">
  <ds:schemaRefs>
    <ds:schemaRef ds:uri="http://schemas.microsoft.com/office/infopath/2007/PartnerControls"/>
    <ds:schemaRef ds:uri="http://schemas.microsoft.com/office/2006/metadata/properties"/>
    <ds:schemaRef ds:uri="http://purl.org/dc/dcmitype/"/>
    <ds:schemaRef ds:uri="db79c401-58d5-4f34-8459-f29bac877442"/>
    <ds:schemaRef ds:uri="http://schemas.microsoft.com/office/2006/documentManagement/types"/>
    <ds:schemaRef ds:uri="7f0bb647-9838-44ba-bd8e-97c8573b7ddf"/>
    <ds:schemaRef ds:uri="http://purl.org/dc/elements/1.1/"/>
    <ds:schemaRef ds:uri="http://www.w3.org/XML/1998/namespace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83C224C-7C45-4666-A3C7-DE15761D92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252559-44F8-474C-B66D-E357B88E32C2}">
  <ds:schemaRefs/>
</ds:datastoreItem>
</file>

<file path=customXml/itemProps4.xml><?xml version="1.0" encoding="utf-8"?>
<ds:datastoreItem xmlns:ds="http://schemas.openxmlformats.org/officeDocument/2006/customXml" ds:itemID="{09FD3676-6BFB-405F-A93D-A5B7EE9466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79c401-58d5-4f34-8459-f29bac877442"/>
    <ds:schemaRef ds:uri="7f0bb647-9838-44ba-bd8e-97c8573b7d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F380EBFA-E2FD-45DD-8CA9-AEA47FCF934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2701</TotalTime>
  <Words>342</Words>
  <Application>Microsoft Office PowerPoint</Application>
  <PresentationFormat>Custom</PresentationFormat>
  <Paragraphs>162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Bosch Office Sans</vt:lpstr>
      <vt:lpstr>Calibri</vt:lpstr>
      <vt:lpstr>Consolas</vt:lpstr>
      <vt:lpstr>Symbol</vt:lpstr>
      <vt:lpstr>Wingdings</vt:lpstr>
      <vt:lpstr>Bosch 2022</vt:lpstr>
      <vt:lpstr>Weather station</vt:lpstr>
      <vt:lpstr>Topic</vt:lpstr>
      <vt:lpstr>Weather Station overview</vt:lpstr>
      <vt:lpstr>Hardware modules</vt:lpstr>
      <vt:lpstr>Software architectures  </vt:lpstr>
      <vt:lpstr>System functionalities</vt:lpstr>
      <vt:lpstr>UI overview</vt:lpstr>
      <vt:lpstr>UI overview</vt:lpstr>
      <vt:lpstr>UI overview</vt:lpstr>
      <vt:lpstr>UI overview</vt:lpstr>
      <vt:lpstr>UI overview</vt:lpstr>
      <vt:lpstr>UI overview</vt:lpstr>
      <vt:lpstr>UI overview</vt:lpstr>
      <vt:lpstr>UI overview</vt:lpstr>
      <vt:lpstr>CLI overview</vt:lpstr>
      <vt:lpstr>CLI overview</vt:lpstr>
      <vt:lpstr>CLI overview</vt:lpstr>
      <vt:lpstr>CLI overview</vt:lpstr>
      <vt:lpstr>Documentation</vt:lpstr>
      <vt:lpstr>Questions ? </vt:lpstr>
      <vt:lpstr>Thanks !</vt:lpstr>
    </vt:vector>
  </TitlesOfParts>
  <Company>BOSCH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Antova-Georgieva Antoaneta (RBBG/ENG5)</dc:creator>
  <cp:lastModifiedBy>Microsoft account</cp:lastModifiedBy>
  <cp:revision>233</cp:revision>
  <dcterms:created xsi:type="dcterms:W3CDTF">2020-11-20T11:47:49Z</dcterms:created>
  <dcterms:modified xsi:type="dcterms:W3CDTF">2024-04-25T07:51:24Z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  <property fmtid="{D5CDD505-2E9C-101B-9397-08002B2CF9AE}" pid="8" name="ContentTypeId">
    <vt:lpwstr>0x01010019894062A943944E91E5B0CB2FE30663</vt:lpwstr>
  </property>
  <property fmtid="{D5CDD505-2E9C-101B-9397-08002B2CF9AE}" pid="9" name="MediaServiceImageTags">
    <vt:lpwstr/>
  </property>
</Properties>
</file>